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drawingml.diagramStyle+xml" PartName="/ppt/diagrams/quickStyle1.xml"/>
  <Override ContentType="application/vnd.openxmlformats-officedocument.presentationml.presentation.main+xml" PartName="/ppt/presentation.xml"/>
  <Override ContentType="application/vnd.ms-office.drawingml.diagramDrawing+xml" PartName="/ppt/diagrams/drawing1.xml"/>
  <Override ContentType="application/vnd.openxmlformats-officedocument.presentationml.presProps+xml" PartName="/ppt/presProps1.xml"/>
  <Override ContentType="application/vnd.openxmlformats-officedocument.drawingml.diagramColors+xml" PartName="/ppt/diagrams/color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Lst>
  <p:sldSz cy="6858000" cx="12192000"/>
  <p:notesSz cx="6858000" cy="9144000"/>
  <p:defaultTextStyle>
    <a:defPPr lvl="0">
      <a:defRPr lang="ar-SA"/>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10" Type="http://schemas.openxmlformats.org/officeDocument/2006/relationships/slide" Target="slides/slide7.xml"/><Relationship Id="rId9" Type="http://schemas.openxmlformats.org/officeDocument/2006/relationships/slide" Target="slides/slide6.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F8BA8-DACE-4D87-9DE5-28297AE448C1}"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F62A5F1B-3493-4F1E-9EAF-561DD50BFB11}">
      <dgm:prSet/>
      <dgm:spPr/>
      <dgm:t>
        <a:bodyPr/>
        <a:lstStyle/>
        <a:p>
          <a:r>
            <a:rPr lang="ar-SA" b="1"/>
            <a:t>موعد الأسبوع العالمي للفضاء</a:t>
          </a:r>
          <a:endParaRPr lang="en-US"/>
        </a:p>
      </dgm:t>
    </dgm:pt>
    <dgm:pt modelId="{2FC5B200-755B-47FC-A9CB-066F654DE8B5}" type="parTrans" cxnId="{D947ED30-3B71-47CE-A73B-B241BA7FC294}">
      <dgm:prSet/>
      <dgm:spPr/>
      <dgm:t>
        <a:bodyPr/>
        <a:lstStyle/>
        <a:p>
          <a:endParaRPr lang="en-US"/>
        </a:p>
      </dgm:t>
    </dgm:pt>
    <dgm:pt modelId="{1FF92D3C-E198-4DED-892F-85BC10D80197}" type="sibTrans" cxnId="{D947ED30-3B71-47CE-A73B-B241BA7FC294}">
      <dgm:prSet/>
      <dgm:spPr/>
      <dgm:t>
        <a:bodyPr/>
        <a:lstStyle/>
        <a:p>
          <a:endParaRPr lang="en-US"/>
        </a:p>
      </dgm:t>
    </dgm:pt>
    <dgm:pt modelId="{169DEA57-759E-40B6-B2D1-2BF0C72BA015}">
      <dgm:prSet/>
      <dgm:spPr/>
      <dgm:t>
        <a:bodyPr/>
        <a:lstStyle/>
        <a:p>
          <a:r>
            <a:rPr lang="ar-SA"/>
            <a:t>أقرت الجمعية العامة للأمم المتحدة الأسبوع العالمي للفضاء عام 1999، ليحتفل العالم بمساهمات علوم وتكنولوجيا الفضاء في الفترة من 4 إلى 10 تشرين أول/أكتوبر من كل عام، ويبدأ الأسبوع العالمي للفضاء لعام 2022 يوم الثلاثاء (4 أكتوبر) وحتى يوم الإثنين (10 أكتوبر).</a:t>
          </a:r>
          <a:endParaRPr lang="en-US"/>
        </a:p>
      </dgm:t>
    </dgm:pt>
    <dgm:pt modelId="{DA2B4694-555D-45D2-B75F-4E2E79DF36BC}" type="parTrans" cxnId="{936F12C1-00F8-4269-9CDA-C9623F38360F}">
      <dgm:prSet/>
      <dgm:spPr/>
      <dgm:t>
        <a:bodyPr/>
        <a:lstStyle/>
        <a:p>
          <a:endParaRPr lang="en-US"/>
        </a:p>
      </dgm:t>
    </dgm:pt>
    <dgm:pt modelId="{943BD493-FB4E-49CE-8BD8-D7953B5E144F}" type="sibTrans" cxnId="{936F12C1-00F8-4269-9CDA-C9623F38360F}">
      <dgm:prSet/>
      <dgm:spPr/>
      <dgm:t>
        <a:bodyPr/>
        <a:lstStyle/>
        <a:p>
          <a:endParaRPr lang="en-US"/>
        </a:p>
      </dgm:t>
    </dgm:pt>
    <dgm:pt modelId="{842F5376-B8E1-4C21-ACF2-6DFB6CC1210C}" type="pres">
      <dgm:prSet presAssocID="{E97F8BA8-DACE-4D87-9DE5-28297AE448C1}" presName="linear" presStyleCnt="0">
        <dgm:presLayoutVars>
          <dgm:animLvl val="lvl"/>
          <dgm:resizeHandles val="exact"/>
        </dgm:presLayoutVars>
      </dgm:prSet>
      <dgm:spPr/>
    </dgm:pt>
    <dgm:pt modelId="{69F6FA5E-5D46-48A4-80B2-F238D8F1D35E}" type="pres">
      <dgm:prSet presAssocID="{F62A5F1B-3493-4F1E-9EAF-561DD50BFB11}" presName="parentText" presStyleLbl="node1" presStyleIdx="0" presStyleCnt="2">
        <dgm:presLayoutVars>
          <dgm:chMax val="0"/>
          <dgm:bulletEnabled val="1"/>
        </dgm:presLayoutVars>
      </dgm:prSet>
      <dgm:spPr/>
    </dgm:pt>
    <dgm:pt modelId="{A7451981-C5E7-4309-9A8B-5C029D988561}" type="pres">
      <dgm:prSet presAssocID="{1FF92D3C-E198-4DED-892F-85BC10D80197}" presName="spacer" presStyleCnt="0"/>
      <dgm:spPr/>
    </dgm:pt>
    <dgm:pt modelId="{493E5717-25FA-4396-9BF7-4ADBA2530563}" type="pres">
      <dgm:prSet presAssocID="{169DEA57-759E-40B6-B2D1-2BF0C72BA015}" presName="parentText" presStyleLbl="node1" presStyleIdx="1" presStyleCnt="2">
        <dgm:presLayoutVars>
          <dgm:chMax val="0"/>
          <dgm:bulletEnabled val="1"/>
        </dgm:presLayoutVars>
      </dgm:prSet>
      <dgm:spPr/>
    </dgm:pt>
  </dgm:ptLst>
  <dgm:cxnLst>
    <dgm:cxn modelId="{D947ED30-3B71-47CE-A73B-B241BA7FC294}" srcId="{E97F8BA8-DACE-4D87-9DE5-28297AE448C1}" destId="{F62A5F1B-3493-4F1E-9EAF-561DD50BFB11}" srcOrd="0" destOrd="0" parTransId="{2FC5B200-755B-47FC-A9CB-066F654DE8B5}" sibTransId="{1FF92D3C-E198-4DED-892F-85BC10D80197}"/>
    <dgm:cxn modelId="{A679896C-FE0A-4252-9706-10AB8D322EE8}" type="presOf" srcId="{F62A5F1B-3493-4F1E-9EAF-561DD50BFB11}" destId="{69F6FA5E-5D46-48A4-80B2-F238D8F1D35E}" srcOrd="0" destOrd="0" presId="urn:microsoft.com/office/officeart/2005/8/layout/vList2"/>
    <dgm:cxn modelId="{936F12C1-00F8-4269-9CDA-C9623F38360F}" srcId="{E97F8BA8-DACE-4D87-9DE5-28297AE448C1}" destId="{169DEA57-759E-40B6-B2D1-2BF0C72BA015}" srcOrd="1" destOrd="0" parTransId="{DA2B4694-555D-45D2-B75F-4E2E79DF36BC}" sibTransId="{943BD493-FB4E-49CE-8BD8-D7953B5E144F}"/>
    <dgm:cxn modelId="{DB7BCAE1-4FF8-4E0F-AD62-8F9003C61E20}" type="presOf" srcId="{169DEA57-759E-40B6-B2D1-2BF0C72BA015}" destId="{493E5717-25FA-4396-9BF7-4ADBA2530563}" srcOrd="0" destOrd="0" presId="urn:microsoft.com/office/officeart/2005/8/layout/vList2"/>
    <dgm:cxn modelId="{84C775F2-3FC3-4236-B00F-A4CF37621A44}" type="presOf" srcId="{E97F8BA8-DACE-4D87-9DE5-28297AE448C1}" destId="{842F5376-B8E1-4C21-ACF2-6DFB6CC1210C}" srcOrd="0" destOrd="0" presId="urn:microsoft.com/office/officeart/2005/8/layout/vList2"/>
    <dgm:cxn modelId="{ADDF5F99-4C3F-4419-AF29-F4DA54BC0404}" type="presParOf" srcId="{842F5376-B8E1-4C21-ACF2-6DFB6CC1210C}" destId="{69F6FA5E-5D46-48A4-80B2-F238D8F1D35E}" srcOrd="0" destOrd="0" presId="urn:microsoft.com/office/officeart/2005/8/layout/vList2"/>
    <dgm:cxn modelId="{3634038A-1DD7-474F-B0FA-CAEAE0B9E01F}" type="presParOf" srcId="{842F5376-B8E1-4C21-ACF2-6DFB6CC1210C}" destId="{A7451981-C5E7-4309-9A8B-5C029D988561}" srcOrd="1" destOrd="0" presId="urn:microsoft.com/office/officeart/2005/8/layout/vList2"/>
    <dgm:cxn modelId="{F543D48A-5634-452D-8074-449F83C85ABF}" type="presParOf" srcId="{842F5376-B8E1-4C21-ACF2-6DFB6CC1210C}" destId="{493E5717-25FA-4396-9BF7-4ADBA253056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6FA5E-5D46-48A4-80B2-F238D8F1D35E}">
      <dsp:nvSpPr>
        <dsp:cNvPr id="0" name=""/>
        <dsp:cNvSpPr/>
      </dsp:nvSpPr>
      <dsp:spPr>
        <a:xfrm>
          <a:off x="0" y="99844"/>
          <a:ext cx="8947150" cy="1956276"/>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ar-SA" sz="2900" b="1" kern="1200"/>
            <a:t>موعد الأسبوع العالمي للفضاء</a:t>
          </a:r>
          <a:endParaRPr lang="en-US" sz="2900" kern="1200"/>
        </a:p>
      </dsp:txBody>
      <dsp:txXfrm>
        <a:off x="95498" y="195342"/>
        <a:ext cx="8756154" cy="1765280"/>
      </dsp:txXfrm>
    </dsp:sp>
    <dsp:sp modelId="{493E5717-25FA-4396-9BF7-4ADBA2530563}">
      <dsp:nvSpPr>
        <dsp:cNvPr id="0" name=""/>
        <dsp:cNvSpPr/>
      </dsp:nvSpPr>
      <dsp:spPr>
        <a:xfrm>
          <a:off x="0" y="2139641"/>
          <a:ext cx="8947150" cy="1956276"/>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ar-SA" sz="2900" kern="1200"/>
            <a:t>أقرت الجمعية العامة للأمم المتحدة الأسبوع العالمي للفضاء عام 1999، ليحتفل العالم بمساهمات علوم وتكنولوجيا الفضاء في الفترة من 4 إلى 10 تشرين أول/أكتوبر من كل عام، ويبدأ الأسبوع العالمي للفضاء لعام 2022 يوم الثلاثاء (4 أكتوبر) وحتى يوم الإثنين (10 أكتوبر).</a:t>
          </a:r>
          <a:endParaRPr lang="en-US" sz="2900" kern="1200"/>
        </a:p>
      </dsp:txBody>
      <dsp:txXfrm>
        <a:off x="95498" y="2235139"/>
        <a:ext cx="8756154" cy="1765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9358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2126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3223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61258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70633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29479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75869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00923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6179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577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8081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509A250-FF31-4206-8172-F9D3106AACB1}" type="datetimeFigureOut">
              <a:rPr lang="en-US" dirty="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1071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09A250-FF31-4206-8172-F9D3106AACB1}" type="datetimeFigureOut">
              <a:rPr lang="en-US" dirty="0"/>
              <a:t>10/8/2022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9384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10/8/2022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6679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7996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6718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860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6249428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7E9716F3-019F-9330-2C26-25CD77ECD696}"/>
              </a:ext>
            </a:extLst>
          </p:cNvPr>
          <p:cNvPicPr>
            <a:picLocks noChangeAspect="1"/>
          </p:cNvPicPr>
          <p:nvPr/>
        </p:nvPicPr>
        <p:blipFill rotWithShape="1">
          <a:blip r:embed="rId2"/>
          <a:srcRect/>
          <a:stretch/>
        </p:blipFill>
        <p:spPr>
          <a:xfrm>
            <a:off x="-3047" y="10"/>
            <a:ext cx="12191999" cy="6857990"/>
          </a:xfrm>
          <a:prstGeom prst="rect">
            <a:avLst/>
          </a:prstGeom>
        </p:spPr>
      </p:pic>
      <p:sp>
        <p:nvSpPr>
          <p:cNvPr id="2" name="عنوان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endParaRPr lang="ar-SA" sz="5200">
              <a:solidFill>
                <a:srgbClr val="FFFFFF"/>
              </a:solidFill>
            </a:endParaRPr>
          </a:p>
        </p:txBody>
      </p:sp>
      <p:sp>
        <p:nvSpPr>
          <p:cNvPr id="3" name="عنوان فرعي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ar-SA">
              <a:solidFill>
                <a:srgbClr val="FFFFFF"/>
              </a:solidFill>
            </a:endParaRPr>
          </a:p>
        </p:txBody>
      </p:sp>
      <p:sp>
        <p:nvSpPr>
          <p:cNvPr id="5" name="مستطيل 4">
            <a:extLst>
              <a:ext uri="{FF2B5EF4-FFF2-40B4-BE49-F238E27FC236}">
                <a16:creationId xmlns:a16="http://schemas.microsoft.com/office/drawing/2014/main" id="{FD23A6B7-4577-D2A5-B81B-F8CE4BEA5521}"/>
              </a:ext>
            </a:extLst>
          </p:cNvPr>
          <p:cNvSpPr/>
          <p:nvPr/>
        </p:nvSpPr>
        <p:spPr>
          <a:xfrm>
            <a:off x="1325592" y="326366"/>
            <a:ext cx="3393056" cy="54633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6057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060E10-EAF1-47FC-A42C-CCE725EAAAD0}"/>
              </a:ext>
            </a:extLst>
          </p:cNvPr>
          <p:cNvSpPr>
            <a:spLocks noGrp="1"/>
          </p:cNvSpPr>
          <p:nvPr>
            <p:ph type="title"/>
          </p:nvPr>
        </p:nvSpPr>
        <p:spPr/>
        <p:txBody>
          <a:bodyPr/>
          <a:lstStyle/>
          <a:p>
            <a:endParaRPr lang="ar-SA"/>
          </a:p>
        </p:txBody>
      </p:sp>
      <p:graphicFrame>
        <p:nvGraphicFramePr>
          <p:cNvPr id="5" name="عنصر نائب للمحتوى 2">
            <a:extLst>
              <a:ext uri="{FF2B5EF4-FFF2-40B4-BE49-F238E27FC236}">
                <a16:creationId xmlns:a16="http://schemas.microsoft.com/office/drawing/2014/main" id="{3DF1AE5D-2E20-6295-B90A-BF37D78575EF}"/>
              </a:ext>
            </a:extLst>
          </p:cNvPr>
          <p:cNvGraphicFramePr>
            <a:graphicFrameLocks noGrp="1"/>
          </p:cNvGraphicFramePr>
          <p:nvPr>
            <p:ph idx="1"/>
            <p:extLst>
              <p:ext uri="{D42A27DB-BD31-4B8C-83A1-F6EECF244321}">
                <p14:modId xmlns:p14="http://schemas.microsoft.com/office/powerpoint/2010/main" val="3924759421"/>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20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E2056F-F845-0FED-4061-9F3AAE04A3D2}"/>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C404655A-C034-31F7-F02F-BF47955D0207}"/>
              </a:ext>
            </a:extLst>
          </p:cNvPr>
          <p:cNvSpPr>
            <a:spLocks noGrp="1"/>
          </p:cNvSpPr>
          <p:nvPr>
            <p:ph idx="1"/>
          </p:nvPr>
        </p:nvSpPr>
        <p:spPr/>
        <p:txBody>
          <a:bodyPr vert="horz" lIns="91440" tIns="45720" rIns="91440" bIns="45720" rtlCol="1" anchor="t">
            <a:normAutofit/>
          </a:bodyPr>
          <a:lstStyle/>
          <a:p>
            <a:r>
              <a:rPr lang="ar-SA" b="1" u="sng" dirty="0">
                <a:ea typeface="+mn-lt"/>
                <a:cs typeface="+mn-lt"/>
              </a:rPr>
              <a:t>و تم اختيار هذه التواريخ تخليدا لذكرى حدثين هامين، وهما:</a:t>
            </a:r>
            <a:endParaRPr lang="ar-SA" dirty="0"/>
          </a:p>
          <a:p>
            <a:r>
              <a:rPr lang="ar-SA" b="1" dirty="0">
                <a:ea typeface="+mn-lt"/>
                <a:cs typeface="+mn-lt"/>
              </a:rPr>
              <a:t>الحدث الأول (4 أكتوبر 1957): </a:t>
            </a:r>
            <a:r>
              <a:rPr lang="ar-SA" dirty="0">
                <a:ea typeface="+mn-lt"/>
                <a:cs typeface="+mn-lt"/>
              </a:rPr>
              <a:t>إطلاق أول قمر اصطناعي من صنع الإنسان (سبوتنيك 1)، ما فتح الطريق </a:t>
            </a:r>
            <a:r>
              <a:rPr lang="ar-SA" dirty="0" err="1">
                <a:ea typeface="+mn-lt"/>
                <a:cs typeface="+mn-lt"/>
              </a:rPr>
              <a:t>لإستكشاف</a:t>
            </a:r>
            <a:r>
              <a:rPr lang="ar-SA" dirty="0">
                <a:ea typeface="+mn-lt"/>
                <a:cs typeface="+mn-lt"/>
              </a:rPr>
              <a:t> الفضاء.</a:t>
            </a:r>
            <a:endParaRPr lang="ar-SA" dirty="0"/>
          </a:p>
          <a:p>
            <a:r>
              <a:rPr lang="ar-SA" b="1" dirty="0">
                <a:ea typeface="+mn-lt"/>
                <a:cs typeface="+mn-lt"/>
              </a:rPr>
              <a:t>الحدث الثاني (10 أكتوبر 1967): </a:t>
            </a:r>
            <a:r>
              <a:rPr lang="ar-SA" dirty="0">
                <a:ea typeface="+mn-lt"/>
                <a:cs typeface="+mn-lt"/>
              </a:rPr>
              <a:t>دخول معاهدة "كارتا ماجنا (الميثاق الأعظم) المتعلقة بالفضاء " حيز التنفيذ، وهي الصك الأساسي للقانون الدولي للفضاء الذي يُعرف رسميا باسم معاهدة المبادئ المنظمة لأنشطة الدول في ميدان استكشاف واستخدام الفضاء الخارجي، بما في ذلك القمر والأجرام السماوية الأخرى.</a:t>
            </a:r>
            <a:endParaRPr lang="ar-SA" dirty="0"/>
          </a:p>
          <a:p>
            <a:endParaRPr lang="ar-SA" dirty="0">
              <a:cs typeface="Arial"/>
            </a:endParaRPr>
          </a:p>
        </p:txBody>
      </p:sp>
      <p:sp>
        <p:nvSpPr>
          <p:cNvPr id="4" name="مستطيل: زوايا مستديرة 3">
            <a:extLst>
              <a:ext uri="{FF2B5EF4-FFF2-40B4-BE49-F238E27FC236}">
                <a16:creationId xmlns:a16="http://schemas.microsoft.com/office/drawing/2014/main" id="{A2B74511-3CCD-0212-AD55-542580F0836B}"/>
              </a:ext>
            </a:extLst>
          </p:cNvPr>
          <p:cNvSpPr/>
          <p:nvPr/>
        </p:nvSpPr>
        <p:spPr>
          <a:xfrm>
            <a:off x="836763" y="240103"/>
            <a:ext cx="10596111" cy="62541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4449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28C21B6-852E-721A-0C96-DABD9A844D0C}"/>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243D1B5D-B4EF-63B4-9D9B-314C15A5F4BE}"/>
              </a:ext>
            </a:extLst>
          </p:cNvPr>
          <p:cNvSpPr>
            <a:spLocks noGrp="1"/>
          </p:cNvSpPr>
          <p:nvPr>
            <p:ph idx="1"/>
          </p:nvPr>
        </p:nvSpPr>
        <p:spPr/>
        <p:txBody>
          <a:bodyPr vert="horz" lIns="91440" tIns="45720" rIns="91440" bIns="45720" rtlCol="0" anchor="t">
            <a:normAutofit/>
          </a:bodyPr>
          <a:lstStyle/>
          <a:p>
            <a:r>
              <a:rPr lang="ar-SA" sz="2800" b="1" dirty="0">
                <a:cs typeface="Times New Roman"/>
              </a:rPr>
              <a:t>أهداف الأسبوع  العالمي للفضاء</a:t>
            </a:r>
            <a:endParaRPr lang="ar-SA" sz="2800">
              <a:cs typeface="Times New Roman"/>
            </a:endParaRPr>
          </a:p>
          <a:p>
            <a:r>
              <a:rPr lang="ar-SA" sz="2400" dirty="0">
                <a:ea typeface="+mj-lt"/>
                <a:cs typeface="+mj-lt"/>
              </a:rPr>
              <a:t>يهدف الأسبوع العالمي للفضاء إلى:</a:t>
            </a:r>
            <a:endParaRPr lang="ar-SA" sz="2400">
              <a:cs typeface="Times New Roman"/>
            </a:endParaRPr>
          </a:p>
          <a:p>
            <a:r>
              <a:rPr lang="ar-SA" sz="2400" dirty="0">
                <a:ea typeface="+mj-lt"/>
                <a:cs typeface="+mj-lt"/>
              </a:rPr>
              <a:t>تثقيف الناس في جميع انحاء العالم حول الفوائد التي يتلقونها من الفضاء.</a:t>
            </a:r>
            <a:endParaRPr lang="ar-SA" sz="2400">
              <a:cs typeface="Times New Roman"/>
            </a:endParaRPr>
          </a:p>
          <a:p>
            <a:r>
              <a:rPr lang="ar-SA" sz="2400" dirty="0">
                <a:ea typeface="+mj-lt"/>
                <a:cs typeface="+mj-lt"/>
              </a:rPr>
              <a:t>التشجيع على زيادة استخدام الفضاء من أجل التنمية الاقتصادية المستدامة.</a:t>
            </a:r>
            <a:endParaRPr lang="ar-SA" sz="2400">
              <a:cs typeface="Times New Roman"/>
            </a:endParaRPr>
          </a:p>
          <a:p>
            <a:r>
              <a:rPr lang="ar-SA" sz="2400" dirty="0">
                <a:ea typeface="+mj-lt"/>
                <a:cs typeface="+mj-lt"/>
              </a:rPr>
              <a:t>إثبات الدعم العام للبرامج الفضائية.</a:t>
            </a:r>
            <a:endParaRPr lang="ar-SA" sz="2400">
              <a:cs typeface="Times New Roman"/>
            </a:endParaRPr>
          </a:p>
          <a:p>
            <a:r>
              <a:rPr lang="ar-SA" sz="2400" dirty="0">
                <a:ea typeface="+mj-lt"/>
                <a:cs typeface="+mj-lt"/>
              </a:rPr>
              <a:t>إثراء الشباب حول العلوم، والتكنولوجيا، والهندسة، والرياضيات.</a:t>
            </a:r>
            <a:endParaRPr lang="ar-SA" sz="2400">
              <a:cs typeface="Times New Roman"/>
            </a:endParaRPr>
          </a:p>
          <a:p>
            <a:r>
              <a:rPr lang="ar-SA" sz="2400" dirty="0">
                <a:ea typeface="+mj-lt"/>
                <a:cs typeface="+mj-lt"/>
              </a:rPr>
              <a:t>تعزيز التعاون الدولي في مجال التوعية والتعليم في الفضاء</a:t>
            </a:r>
            <a:r>
              <a:rPr lang="ar-SA" dirty="0">
                <a:ea typeface="+mj-lt"/>
                <a:cs typeface="+mj-lt"/>
              </a:rPr>
              <a:t>.</a:t>
            </a:r>
            <a:endParaRPr lang="ar-SA" dirty="0"/>
          </a:p>
        </p:txBody>
      </p:sp>
    </p:spTree>
    <p:extLst>
      <p:ext uri="{BB962C8B-B14F-4D97-AF65-F5344CB8AC3E}">
        <p14:creationId xmlns:p14="http://schemas.microsoft.com/office/powerpoint/2010/main" val="128627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9A45B5-B305-48F9-AD6E-D0A015CF4495}"/>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F6B92AE0-B415-1012-FA33-3544DEE60AD0}"/>
              </a:ext>
            </a:extLst>
          </p:cNvPr>
          <p:cNvSpPr>
            <a:spLocks noGrp="1"/>
          </p:cNvSpPr>
          <p:nvPr>
            <p:ph idx="1"/>
          </p:nvPr>
        </p:nvSpPr>
        <p:spPr/>
        <p:txBody>
          <a:bodyPr vert="horz" lIns="91440" tIns="45720" rIns="91440" bIns="45720" rtlCol="0" anchor="t">
            <a:normAutofit/>
          </a:bodyPr>
          <a:lstStyle/>
          <a:p>
            <a:r>
              <a:rPr lang="ar-SA" sz="2800" b="1" dirty="0">
                <a:cs typeface="Times New Roman"/>
              </a:rPr>
              <a:t>الأسبوع العالمي للفضاء لعام 2022 تحت شعار "الفضاء والاستدامة"</a:t>
            </a:r>
            <a:endParaRPr lang="ar-SA" sz="2800" dirty="0">
              <a:cs typeface="Times New Roman"/>
            </a:endParaRPr>
          </a:p>
          <a:p>
            <a:r>
              <a:rPr lang="ar-SA" sz="2400" dirty="0">
                <a:ea typeface="+mj-lt"/>
                <a:cs typeface="+mj-lt"/>
              </a:rPr>
              <a:t>يركز موضوع الأسبوع العالمي للفضاء لعام 2022  على أهمية الفضاء في تعزيز ودعم الاستدامة وتحقيق الاستدامة من الفضاء وتحقيقها أيضا في الفضاء، ويمكن الاستفادة من الفضاء في تحقيق أهداف التنمية المستدامة الـ17، من خلال الأقمار الصناعية التي ترصد الأرض والتكنولوجيات ذات الصلة، وبدون الأدوات والتقنيات المتاحة للعلماء لاستكشاف الفضاء، سيكون تحقيق أهداف التنمية المستدامة أكثر صعوبة.</a:t>
            </a:r>
            <a:endParaRPr lang="ar-SA" sz="2400" dirty="0">
              <a:cs typeface="Times New Roman"/>
            </a:endParaRPr>
          </a:p>
          <a:p>
            <a:pPr marL="0" indent="0">
              <a:buNone/>
            </a:pPr>
            <a:endParaRPr lang="ar-SA" dirty="0">
              <a:cs typeface="Times New Roman"/>
            </a:endParaRPr>
          </a:p>
        </p:txBody>
      </p:sp>
    </p:spTree>
    <p:extLst>
      <p:ext uri="{BB962C8B-B14F-4D97-AF65-F5344CB8AC3E}">
        <p14:creationId xmlns:p14="http://schemas.microsoft.com/office/powerpoint/2010/main" val="136823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2EBEC1-5B08-C10E-72D6-2C0C4085A1F6}"/>
              </a:ext>
            </a:extLst>
          </p:cNvPr>
          <p:cNvSpPr>
            <a:spLocks noGrp="1"/>
          </p:cNvSpPr>
          <p:nvPr>
            <p:ph type="title"/>
          </p:nvPr>
        </p:nvSpPr>
        <p:spPr/>
        <p:txBody>
          <a:bodyPr/>
          <a:lstStyle/>
          <a:p>
            <a:endParaRPr lang="ar-SA"/>
          </a:p>
        </p:txBody>
      </p:sp>
      <p:pic>
        <p:nvPicPr>
          <p:cNvPr id="4" name="صورة 4" descr="صورة تحتوي على نص, خارجي, مختلف, العديد&#10;&#10;تم إنشاء الوصف تلقائياً">
            <a:extLst>
              <a:ext uri="{FF2B5EF4-FFF2-40B4-BE49-F238E27FC236}">
                <a16:creationId xmlns:a16="http://schemas.microsoft.com/office/drawing/2014/main" id="{CE3CE5E1-BE8B-8A2C-F0DE-AF33F65A4805}"/>
              </a:ext>
            </a:extLst>
          </p:cNvPr>
          <p:cNvPicPr>
            <a:picLocks noGrp="1" noChangeAspect="1"/>
          </p:cNvPicPr>
          <p:nvPr>
            <p:ph idx="1"/>
          </p:nvPr>
        </p:nvPicPr>
        <p:blipFill>
          <a:blip r:embed="rId2"/>
          <a:stretch>
            <a:fillRect/>
          </a:stretch>
        </p:blipFill>
        <p:spPr>
          <a:xfrm>
            <a:off x="82520" y="74277"/>
            <a:ext cx="11922653" cy="6686273"/>
          </a:xfrm>
        </p:spPr>
      </p:pic>
    </p:spTree>
    <p:extLst>
      <p:ext uri="{BB962C8B-B14F-4D97-AF65-F5344CB8AC3E}">
        <p14:creationId xmlns:p14="http://schemas.microsoft.com/office/powerpoint/2010/main" val="123159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4FFCBA-50FC-B0D3-8BC2-C5E488D40BA7}"/>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983F5E9A-405E-0CB3-7D5D-5C31EB7379B9}"/>
              </a:ext>
            </a:extLst>
          </p:cNvPr>
          <p:cNvSpPr>
            <a:spLocks noGrp="1"/>
          </p:cNvSpPr>
          <p:nvPr>
            <p:ph idx="1"/>
          </p:nvPr>
        </p:nvSpPr>
        <p:spPr/>
        <p:txBody>
          <a:bodyPr vert="horz" lIns="91440" tIns="45720" rIns="91440" bIns="45720" rtlCol="0" anchor="t">
            <a:normAutofit/>
          </a:bodyPr>
          <a:lstStyle/>
          <a:p>
            <a:r>
              <a:rPr lang="ar-SA" sz="2800" b="1" dirty="0">
                <a:cs typeface="Times New Roman"/>
              </a:rPr>
              <a:t>الفضاء من أجل تحقيق أهداف التنمية المستدامة</a:t>
            </a:r>
            <a:endParaRPr lang="ar-SA" sz="2800" dirty="0">
              <a:cs typeface="Times New Roman"/>
            </a:endParaRPr>
          </a:p>
          <a:p>
            <a:r>
              <a:rPr lang="ar-SA" sz="2400" dirty="0">
                <a:ea typeface="+mj-lt"/>
                <a:cs typeface="+mj-lt"/>
              </a:rPr>
              <a:t>إن إمكانات الفضاء في دعم أهداف التنمية المستدامة واسعة، فالخدمات والتكنولوجيات الفضائية أساسية لفهم تغير المناخ وإدارة الكوارث؛ وهذين مثالين فقط من بين عدد لا يحصى من التطبيقات التي يمكن للفضاء المساهمة فيها.</a:t>
            </a:r>
            <a:endParaRPr lang="ar-SA" sz="2400" dirty="0">
              <a:cs typeface="Times New Roman"/>
            </a:endParaRPr>
          </a:p>
          <a:p>
            <a:pPr marL="0" indent="0">
              <a:buNone/>
            </a:pPr>
            <a:endParaRPr lang="ar-SA" dirty="0">
              <a:cs typeface="Times New Roman"/>
            </a:endParaRPr>
          </a:p>
        </p:txBody>
      </p:sp>
    </p:spTree>
    <p:extLst>
      <p:ext uri="{BB962C8B-B14F-4D97-AF65-F5344CB8AC3E}">
        <p14:creationId xmlns:p14="http://schemas.microsoft.com/office/powerpoint/2010/main" val="931548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